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9" r:id="rId9"/>
    <p:sldId id="270" r:id="rId10"/>
    <p:sldId id="271" r:id="rId11"/>
    <p:sldId id="267" r:id="rId12"/>
    <p:sldId id="268" r:id="rId13"/>
    <p:sldId id="264" r:id="rId14"/>
    <p:sldId id="272" r:id="rId15"/>
    <p:sldId id="265" r:id="rId16"/>
  </p:sldIdLst>
  <p:sldSz cx="14630400" cy="8229600"/>
  <p:notesSz cx="8229600" cy="14630400"/>
  <p:embeddedFontLst>
    <p:embeddedFont>
      <p:font typeface="Montserrat" panose="00000500000000000000" pitchFamily="2" charset="0"/>
      <p:regular r:id="rId18"/>
      <p:bold r:id="rId19"/>
      <p:italic r:id="rId20"/>
      <p:boldItalic r:id="rId21"/>
    </p:embeddedFont>
    <p:embeddedFont>
      <p:font typeface="Montserrat Bold" panose="00000800000000000000" pitchFamily="2" charset="0"/>
      <p:bold r:id="rId22"/>
    </p:embeddedFont>
  </p:embeddedFontLst>
  <p:defaultTextStyle>
    <a:defPPr>
      <a:defRPr lang="es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50" d="100"/>
          <a:sy n="50" d="100"/>
        </p:scale>
        <p:origin x="87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732034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2051685"/>
            <a:ext cx="8171682" cy="21381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¿</a:t>
            </a:r>
            <a:r>
              <a:rPr lang="en-US" sz="4450" b="1" dirty="0" err="1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Dónde</a:t>
            </a: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 </a:t>
            </a:r>
            <a:r>
              <a:rPr lang="en-US" sz="4450" b="1" dirty="0" err="1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esta</a:t>
            </a: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? </a:t>
            </a:r>
          </a:p>
          <a:p>
            <a:pPr marL="0" indent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Plataforma de Seguridad Escolar: Transparencia y Control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58309" y="4514731"/>
            <a:ext cx="7627382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La seguridad de los estudiantes en el transporte escolar es una prioridad. </a:t>
            </a:r>
            <a:endParaRPr lang="en-US" sz="1700" dirty="0"/>
          </a:p>
        </p:txBody>
      </p:sp>
      <p:sp>
        <p:nvSpPr>
          <p:cNvPr id="5" name="Shape 2"/>
          <p:cNvSpPr/>
          <p:nvPr/>
        </p:nvSpPr>
        <p:spPr>
          <a:xfrm>
            <a:off x="758309" y="5814774"/>
            <a:ext cx="346591" cy="346591"/>
          </a:xfrm>
          <a:prstGeom prst="roundRect">
            <a:avLst>
              <a:gd name="adj" fmla="val 26380043"/>
            </a:avLst>
          </a:prstGeom>
          <a:noFill/>
          <a:ln w="762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s-CL"/>
          </a:p>
        </p:txBody>
      </p:sp>
      <p:sp>
        <p:nvSpPr>
          <p:cNvPr id="7" name="Text 3"/>
          <p:cNvSpPr/>
          <p:nvPr/>
        </p:nvSpPr>
        <p:spPr>
          <a:xfrm>
            <a:off x="1213128" y="5798582"/>
            <a:ext cx="6102072" cy="3792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Su Helen Schmidt </a:t>
            </a:r>
            <a:r>
              <a:rPr lang="en-US" sz="2100" b="1" dirty="0" err="1">
                <a:solidFill>
                  <a:srgbClr val="272525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Cisternas</a:t>
            </a:r>
            <a:r>
              <a:rPr lang="en-US" sz="2100" b="1" dirty="0">
                <a:solidFill>
                  <a:srgbClr val="272525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.</a:t>
            </a:r>
            <a:endParaRPr lang="en-US" sz="21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73CB8934-BCDA-F16D-A5F1-AF8842C8EAB7}"/>
              </a:ext>
            </a:extLst>
          </p:cNvPr>
          <p:cNvSpPr/>
          <p:nvPr/>
        </p:nvSpPr>
        <p:spPr>
          <a:xfrm>
            <a:off x="4165653" y="182880"/>
            <a:ext cx="5856923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dirty="0" err="1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Arquitectura</a:t>
            </a: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 de software</a:t>
            </a:r>
            <a:endParaRPr lang="en-US" sz="4450" dirty="0"/>
          </a:p>
        </p:txBody>
      </p:sp>
      <p:pic>
        <p:nvPicPr>
          <p:cNvPr id="4" name="Imagen 3" descr="Diagrama&#10;&#10;Descripción generada automáticamente">
            <a:extLst>
              <a:ext uri="{FF2B5EF4-FFF2-40B4-BE49-F238E27FC236}">
                <a16:creationId xmlns:a16="http://schemas.microsoft.com/office/drawing/2014/main" id="{C4F0C324-6A62-D58A-4DBB-297F8AA728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953" y="1031966"/>
            <a:ext cx="138994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2612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Diagrama&#10;&#10;Descripción generada automáticamente">
            <a:extLst>
              <a:ext uri="{FF2B5EF4-FFF2-40B4-BE49-F238E27FC236}">
                <a16:creationId xmlns:a16="http://schemas.microsoft.com/office/drawing/2014/main" id="{3EFD9395-464F-0B08-B45C-F0DA41A175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3766"/>
            <a:ext cx="15733358" cy="7712954"/>
          </a:xfrm>
          <a:prstGeom prst="rect">
            <a:avLst/>
          </a:prstGeom>
        </p:spPr>
      </p:pic>
      <p:sp>
        <p:nvSpPr>
          <p:cNvPr id="4" name="Text 0">
            <a:extLst>
              <a:ext uri="{FF2B5EF4-FFF2-40B4-BE49-F238E27FC236}">
                <a16:creationId xmlns:a16="http://schemas.microsoft.com/office/drawing/2014/main" id="{C1516D00-4444-233F-D060-9CC653DFF612}"/>
              </a:ext>
            </a:extLst>
          </p:cNvPr>
          <p:cNvSpPr/>
          <p:nvPr/>
        </p:nvSpPr>
        <p:spPr>
          <a:xfrm>
            <a:off x="4800522" y="378774"/>
            <a:ext cx="6132314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dirty="0" err="1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</a:rPr>
              <a:t>Modelo</a:t>
            </a: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</a:rPr>
              <a:t> de </a:t>
            </a:r>
            <a:r>
              <a:rPr lang="en-US" sz="4450" b="1" dirty="0" err="1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</a:rPr>
              <a:t>datos</a:t>
            </a:r>
            <a:endParaRPr lang="en-US" sz="4450" dirty="0"/>
          </a:p>
        </p:txBody>
      </p:sp>
    </p:spTree>
    <p:extLst>
      <p:ext uri="{BB962C8B-B14F-4D97-AF65-F5344CB8AC3E}">
        <p14:creationId xmlns:p14="http://schemas.microsoft.com/office/powerpoint/2010/main" val="4665453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946071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Tecnologías Utilizadas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2200275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Frontend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58309" y="2773085"/>
            <a:ext cx="2881908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HTML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758309" y="3195518"/>
            <a:ext cx="2881908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CSS</a:t>
            </a:r>
            <a:endParaRPr lang="en-US" sz="1700" dirty="0"/>
          </a:p>
        </p:txBody>
      </p:sp>
      <p:sp>
        <p:nvSpPr>
          <p:cNvPr id="6" name="Text 4"/>
          <p:cNvSpPr/>
          <p:nvPr/>
        </p:nvSpPr>
        <p:spPr>
          <a:xfrm>
            <a:off x="758309" y="3617952"/>
            <a:ext cx="2881908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JavaScript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758309" y="4040386"/>
            <a:ext cx="2881908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Bootstrap</a:t>
            </a:r>
            <a:endParaRPr lang="en-US" sz="1700" dirty="0"/>
          </a:p>
        </p:txBody>
      </p:sp>
      <p:sp>
        <p:nvSpPr>
          <p:cNvPr id="8" name="Text 6"/>
          <p:cNvSpPr/>
          <p:nvPr/>
        </p:nvSpPr>
        <p:spPr>
          <a:xfrm>
            <a:off x="4176474" y="2200275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Backend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4176474" y="2773085"/>
            <a:ext cx="2881908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Python (Django)</a:t>
            </a:r>
            <a:endParaRPr lang="en-US" sz="1700" dirty="0"/>
          </a:p>
        </p:txBody>
      </p:sp>
      <p:sp>
        <p:nvSpPr>
          <p:cNvPr id="10" name="Text 8"/>
          <p:cNvSpPr/>
          <p:nvPr/>
        </p:nvSpPr>
        <p:spPr>
          <a:xfrm>
            <a:off x="7594640" y="2200275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Base de Datos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7594640" y="2773085"/>
            <a:ext cx="2881908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MySQL</a:t>
            </a:r>
            <a:endParaRPr lang="en-US" sz="1700" dirty="0"/>
          </a:p>
        </p:txBody>
      </p:sp>
      <p:sp>
        <p:nvSpPr>
          <p:cNvPr id="12" name="Text 10"/>
          <p:cNvSpPr/>
          <p:nvPr/>
        </p:nvSpPr>
        <p:spPr>
          <a:xfrm>
            <a:off x="11012805" y="2200275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Servicios y APIs</a:t>
            </a:r>
            <a:endParaRPr lang="en-US" sz="2200" dirty="0"/>
          </a:p>
        </p:txBody>
      </p:sp>
      <p:sp>
        <p:nvSpPr>
          <p:cNvPr id="13" name="Text 11"/>
          <p:cNvSpPr/>
          <p:nvPr/>
        </p:nvSpPr>
        <p:spPr>
          <a:xfrm>
            <a:off x="11012805" y="2773085"/>
            <a:ext cx="2881908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Google Maps API</a:t>
            </a:r>
            <a:endParaRPr lang="en-US" sz="1700" dirty="0"/>
          </a:p>
        </p:txBody>
      </p:sp>
      <p:sp>
        <p:nvSpPr>
          <p:cNvPr id="14" name="Text 12"/>
          <p:cNvSpPr/>
          <p:nvPr/>
        </p:nvSpPr>
        <p:spPr>
          <a:xfrm>
            <a:off x="758309" y="4787741"/>
            <a:ext cx="4268986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Control de Versiones y Despliegue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780931" y="5468898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Git</a:t>
            </a:r>
            <a:endParaRPr lang="en-US" sz="1700" dirty="0"/>
          </a:p>
        </p:txBody>
      </p:sp>
      <p:sp>
        <p:nvSpPr>
          <p:cNvPr id="16" name="Text 14"/>
          <p:cNvSpPr/>
          <p:nvPr/>
        </p:nvSpPr>
        <p:spPr>
          <a:xfrm>
            <a:off x="758309" y="5891332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GitHub</a:t>
            </a:r>
            <a:endParaRPr lang="en-US" sz="1700" dirty="0"/>
          </a:p>
        </p:txBody>
      </p:sp>
      <p:sp>
        <p:nvSpPr>
          <p:cNvPr id="17" name="Text 15"/>
          <p:cNvSpPr/>
          <p:nvPr/>
        </p:nvSpPr>
        <p:spPr>
          <a:xfrm>
            <a:off x="758308" y="6313764"/>
            <a:ext cx="13872091" cy="19591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Heroku</a:t>
            </a:r>
            <a:endParaRPr lang="en-US" sz="1700" dirty="0"/>
          </a:p>
        </p:txBody>
      </p:sp>
      <p:sp>
        <p:nvSpPr>
          <p:cNvPr id="18" name="Shape 16"/>
          <p:cNvSpPr/>
          <p:nvPr/>
        </p:nvSpPr>
        <p:spPr>
          <a:xfrm>
            <a:off x="758309" y="6920389"/>
            <a:ext cx="346591" cy="346591"/>
          </a:xfrm>
          <a:prstGeom prst="roundRect">
            <a:avLst>
              <a:gd name="adj" fmla="val 26380043"/>
            </a:avLst>
          </a:prstGeom>
          <a:noFill/>
          <a:ln w="762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s-CL"/>
          </a:p>
        </p:txBody>
      </p:sp>
      <p:sp>
        <p:nvSpPr>
          <p:cNvPr id="20" name="Text 17"/>
          <p:cNvSpPr/>
          <p:nvPr/>
        </p:nvSpPr>
        <p:spPr>
          <a:xfrm>
            <a:off x="1213128" y="6904196"/>
            <a:ext cx="5062776" cy="3792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endParaRPr lang="en-US" sz="2100" dirty="0"/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FC0ADF08-0B60-6D8F-2369-B5A4D320A453}"/>
              </a:ext>
            </a:extLst>
          </p:cNvPr>
          <p:cNvSpPr/>
          <p:nvPr/>
        </p:nvSpPr>
        <p:spPr>
          <a:xfrm>
            <a:off x="12438161" y="7093684"/>
            <a:ext cx="2105526" cy="98571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588770"/>
            <a:ext cx="6132314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dirty="0" err="1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Obstáculos</a:t>
            </a: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 </a:t>
            </a:r>
            <a:r>
              <a:rPr lang="en-US" sz="4450" b="1" dirty="0" err="1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presentados</a:t>
            </a: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 </a:t>
            </a:r>
            <a:r>
              <a:rPr lang="en-US" sz="4450" b="1" dirty="0" err="1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durante</a:t>
            </a: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 </a:t>
            </a:r>
            <a:r>
              <a:rPr lang="en-US" sz="4450" b="1" dirty="0" err="1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el</a:t>
            </a: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 </a:t>
            </a:r>
            <a:r>
              <a:rPr lang="en-US" sz="4450" b="1" dirty="0" err="1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desarollo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507" y="2324357"/>
            <a:ext cx="2163723" cy="126599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97750" y="2634674"/>
            <a:ext cx="200143" cy="4333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40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1.</a:t>
            </a:r>
            <a:endParaRPr lang="en-US" sz="2100" dirty="0"/>
          </a:p>
        </p:txBody>
      </p:sp>
      <p:sp>
        <p:nvSpPr>
          <p:cNvPr id="5" name="Text 2"/>
          <p:cNvSpPr/>
          <p:nvPr/>
        </p:nvSpPr>
        <p:spPr>
          <a:xfrm>
            <a:off x="864612" y="2676644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s-CL" sz="2400" b="1" dirty="0"/>
              <a:t>Identificación del Obstáculo</a:t>
            </a:r>
            <a:endParaRPr lang="en-US" sz="2200" b="1" dirty="0"/>
          </a:p>
        </p:txBody>
      </p:sp>
      <p:sp>
        <p:nvSpPr>
          <p:cNvPr id="6" name="Text 3"/>
          <p:cNvSpPr/>
          <p:nvPr/>
        </p:nvSpPr>
        <p:spPr>
          <a:xfrm>
            <a:off x="1112944" y="3056334"/>
            <a:ext cx="6837256" cy="7548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es-ES" sz="1600" dirty="0"/>
              <a:t>Uno de los principales obstáculos fue definir correctamente la lógica y el flujo de</a:t>
            </a:r>
          </a:p>
          <a:p>
            <a:r>
              <a:rPr lang="es-ES" sz="1600" dirty="0"/>
              <a:t> interacción entre los diferentes usuarios (apoderados, conductores, alumnos).</a:t>
            </a:r>
          </a:p>
        </p:txBody>
      </p:sp>
      <p:sp>
        <p:nvSpPr>
          <p:cNvPr id="7" name="Shape 4"/>
          <p:cNvSpPr/>
          <p:nvPr/>
        </p:nvSpPr>
        <p:spPr>
          <a:xfrm>
            <a:off x="2378551" y="3719571"/>
            <a:ext cx="8645485" cy="15240"/>
          </a:xfrm>
          <a:prstGeom prst="roundRect">
            <a:avLst>
              <a:gd name="adj" fmla="val 1279500"/>
            </a:avLst>
          </a:prstGeom>
          <a:solidFill>
            <a:srgbClr val="C1C3D0"/>
          </a:solidFill>
          <a:ln/>
        </p:spPr>
        <p:txBody>
          <a:bodyPr/>
          <a:lstStyle/>
          <a:p>
            <a:endParaRPr lang="es-CL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02355" y="3834646"/>
            <a:ext cx="4327446" cy="1265992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1152413" y="3814226"/>
            <a:ext cx="3206115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s-CL" sz="2400" b="1" dirty="0"/>
              <a:t>2. Desafío Principal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1657033" y="4239994"/>
            <a:ext cx="643640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es-ES" sz="1600" dirty="0"/>
              <a:t>Era esencial garantizar que cada usuario pudiera acceder solo a la información</a:t>
            </a:r>
          </a:p>
          <a:p>
            <a:r>
              <a:rPr lang="es-ES" sz="1600" dirty="0"/>
              <a:t> correspondiente a su rol y realizar las acciones necesarias sin errores.</a:t>
            </a:r>
          </a:p>
        </p:txBody>
      </p:sp>
      <p:sp>
        <p:nvSpPr>
          <p:cNvPr id="12" name="Shape 8"/>
          <p:cNvSpPr/>
          <p:nvPr/>
        </p:nvSpPr>
        <p:spPr>
          <a:xfrm>
            <a:off x="2919511" y="5041692"/>
            <a:ext cx="7563564" cy="15240"/>
          </a:xfrm>
          <a:prstGeom prst="roundRect">
            <a:avLst>
              <a:gd name="adj" fmla="val 1279500"/>
            </a:avLst>
          </a:prstGeom>
          <a:solidFill>
            <a:srgbClr val="C1C3D0"/>
          </a:solidFill>
          <a:ln/>
        </p:spPr>
        <p:txBody>
          <a:bodyPr/>
          <a:lstStyle/>
          <a:p>
            <a:endParaRPr lang="es-CL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9447" y="5081808"/>
            <a:ext cx="6491288" cy="1265992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2061368" y="5398453"/>
            <a:ext cx="2995255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s-CL" sz="2400" b="1" dirty="0"/>
              <a:t>3. Solución Implementada</a:t>
            </a:r>
            <a:br>
              <a:rPr lang="es-CL" sz="2400" dirty="0"/>
            </a:b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2835473" y="5972735"/>
            <a:ext cx="3646527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es-ES" sz="1600" dirty="0"/>
              <a:t>Se diseñó un sistema detallado de permisos y gestión de autorizaciones,</a:t>
            </a:r>
          </a:p>
          <a:p>
            <a:r>
              <a:rPr lang="es-ES" sz="1600" dirty="0"/>
              <a:t> lo que permitió ofrecer una experiencia fluida, </a:t>
            </a:r>
          </a:p>
          <a:p>
            <a:r>
              <a:rPr lang="es-ES" sz="1600" dirty="0"/>
              <a:t>segura y personalizada para cada tipo de usuario.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>
            <a:extLst>
              <a:ext uri="{FF2B5EF4-FFF2-40B4-BE49-F238E27FC236}">
                <a16:creationId xmlns:a16="http://schemas.microsoft.com/office/drawing/2014/main" id="{6D746212-4DCE-AAA0-2354-6D885C828C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97100" y="2919441"/>
            <a:ext cx="9652000" cy="39703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L" altLang="es-C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s-CL" altLang="es-CL" b="1" dirty="0">
                <a:latin typeface="Barlow Bold"/>
                <a:ea typeface="Barlow Bold"/>
              </a:rPr>
              <a:t>P</a:t>
            </a:r>
            <a:r>
              <a:rPr kumimoji="0" lang="es-CL" altLang="es-CL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rlow Bold"/>
                <a:ea typeface="Barlow Bold"/>
              </a:rPr>
              <a:t>lataforma web funcional:</a:t>
            </a:r>
            <a:r>
              <a:rPr kumimoji="0" lang="es-CL" altLang="es-CL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rlow Bold"/>
                <a:ea typeface="Barlow Bold"/>
              </a:rPr>
              <a:t> Los apoderados ahora pueden seguir la ubicación en tiempo real del furgón escolar y consultar la información detallada del conductor y vehículo, como certificaciones y permisos.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s-CL" altLang="es-CL" dirty="0">
              <a:latin typeface="Barlow Bold"/>
              <a:ea typeface="Barlow Bold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s-CL" altLang="es-C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Barlow Bold"/>
              <a:ea typeface="Barlow Bold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s-CL" altLang="es-CL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rlow Bold"/>
                <a:ea typeface="Barlow Bold"/>
              </a:rPr>
              <a:t>Gestión de alumnos eficiente:</a:t>
            </a:r>
            <a:r>
              <a:rPr kumimoji="0" lang="es-CL" altLang="es-CL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rlow Bold"/>
                <a:ea typeface="Barlow Bold"/>
              </a:rPr>
              <a:t> Los apoderados pueden gestionar a los alumnos y vincularlos con los conductores correctamente.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s-CL" altLang="es-CL" dirty="0">
              <a:latin typeface="Barlow Bold"/>
              <a:ea typeface="Barlow Bold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s-CL" altLang="es-C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Barlow Bold"/>
              <a:ea typeface="Barlow Bold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s-CL" altLang="es-CL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rlow Bold"/>
                <a:ea typeface="Barlow Bold"/>
              </a:rPr>
              <a:t>Desafíos técnicos:</a:t>
            </a:r>
            <a:r>
              <a:rPr kumimoji="0" lang="es-CL" altLang="es-CL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rlow Bold"/>
                <a:ea typeface="Barlow Bold"/>
              </a:rPr>
              <a:t> Aunque se avanzó en la implementación de notificaciones y la cancelación de viajes, estos sistemas no se completaron al 100%, lo que dejó algunos aspectos por perfeccionar.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L" altLang="es-C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67DB00C8-470E-4D1C-64DB-F4DD92C0B1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4630400" cy="15875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prstDash val="solid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CL"/>
          </a:p>
        </p:txBody>
      </p:sp>
      <p:sp>
        <p:nvSpPr>
          <p:cNvPr id="6" name="Text 0">
            <a:extLst>
              <a:ext uri="{FF2B5EF4-FFF2-40B4-BE49-F238E27FC236}">
                <a16:creationId xmlns:a16="http://schemas.microsoft.com/office/drawing/2014/main" id="{00F01B16-CE58-8B6B-D52F-EAA07B40D42E}"/>
              </a:ext>
            </a:extLst>
          </p:cNvPr>
          <p:cNvSpPr/>
          <p:nvPr/>
        </p:nvSpPr>
        <p:spPr>
          <a:xfrm>
            <a:off x="4085709" y="1001435"/>
            <a:ext cx="6819781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600"/>
              </a:lnSpc>
            </a:pPr>
            <a:r>
              <a:rPr lang="en-US" sz="4450" b="1" dirty="0" err="1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Resultados</a:t>
            </a: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 </a:t>
            </a:r>
            <a:r>
              <a:rPr lang="en-US" sz="4450" b="1" dirty="0" err="1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obtenidos</a:t>
            </a:r>
            <a:endParaRPr lang="es-MX" sz="4800" dirty="0"/>
          </a:p>
          <a:p>
            <a:pPr marL="0" indent="0">
              <a:lnSpc>
                <a:spcPts val="5600"/>
              </a:lnSpc>
              <a:buNone/>
            </a:pPr>
            <a:endParaRPr lang="en-US" sz="4450" dirty="0"/>
          </a:p>
        </p:txBody>
      </p:sp>
    </p:spTree>
    <p:extLst>
      <p:ext uri="{BB962C8B-B14F-4D97-AF65-F5344CB8AC3E}">
        <p14:creationId xmlns:p14="http://schemas.microsoft.com/office/powerpoint/2010/main" val="6473973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4022209" y="2536508"/>
            <a:ext cx="6819781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Demostración del Proyecto</a:t>
            </a:r>
            <a:endParaRPr lang="en-US" sz="4450" dirty="0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7C9A7626-F2FF-1963-FB50-C22C10F27E75}"/>
              </a:ext>
            </a:extLst>
          </p:cNvPr>
          <p:cNvSpPr/>
          <p:nvPr/>
        </p:nvSpPr>
        <p:spPr>
          <a:xfrm>
            <a:off x="12424325" y="7093684"/>
            <a:ext cx="2105526" cy="98571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137464" y="1256567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Problema: Falta de Transparencia y Control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58309" y="4643198"/>
            <a:ext cx="7627382" cy="19910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endParaRPr lang="en-US" sz="1700" dirty="0"/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F7153AC5-0333-CEAC-5977-9960FE7AAA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0868" y="3195632"/>
            <a:ext cx="8482263" cy="3785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L" altLang="es-CL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rlow Bold"/>
              </a:rPr>
              <a:t>En 2023, más de 25,000 furgones escolares fueron inspeccionados, y más de 2,500 infracciones fueron registradas, principalmente por no estar inscritos en el Registro Nacional de Transportes Escolares o por no tener la revisión técnica al día.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s-CL" altLang="es-CL" sz="2400" dirty="0">
              <a:latin typeface="Barlow Bold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L" altLang="es-CL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rlow Bold"/>
              </a:rPr>
              <a:t>Estos fallos comprometen la seguridad de nuestros niños en su trayecto escolar. Es esencial contar con un sistema que garantice el cumplimiento de las normativas y proteja la integridad de los estudiantes.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70819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2967363"/>
            <a:ext cx="1076753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Solución: Plataforma de Seguridad Escolar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866537" y="3936223"/>
            <a:ext cx="13472033" cy="4137734"/>
          </a:xfrm>
          <a:prstGeom prst="roundRect">
            <a:avLst>
              <a:gd name="adj" fmla="val 12091"/>
            </a:avLst>
          </a:prstGeom>
          <a:solidFill>
            <a:srgbClr val="EEEFF5"/>
          </a:solidFill>
          <a:ln/>
          <a:effectLst>
            <a:outerShdw blurRad="53340" dist="26670" dir="13500000" algn="bl" rotWithShape="0">
              <a:srgbClr val="FFFFFF">
                <a:alpha val="70000"/>
              </a:srgbClr>
            </a:outerShdw>
          </a:effectLst>
        </p:spPr>
        <p:txBody>
          <a:bodyPr/>
          <a:lstStyle/>
          <a:p>
            <a:endParaRPr lang="es-CL" dirty="0"/>
          </a:p>
        </p:txBody>
      </p:sp>
      <p:sp>
        <p:nvSpPr>
          <p:cNvPr id="13" name="Text 3">
            <a:extLst>
              <a:ext uri="{FF2B5EF4-FFF2-40B4-BE49-F238E27FC236}">
                <a16:creationId xmlns:a16="http://schemas.microsoft.com/office/drawing/2014/main" id="{F6F51925-AD52-A69F-80B5-2CF67BCC93A0}"/>
              </a:ext>
            </a:extLst>
          </p:cNvPr>
          <p:cNvSpPr/>
          <p:nvPr/>
        </p:nvSpPr>
        <p:spPr>
          <a:xfrm>
            <a:off x="1133594" y="4595330"/>
            <a:ext cx="12251665" cy="30700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.</a:t>
            </a:r>
            <a:endParaRPr lang="en-US" sz="1700" dirty="0"/>
          </a:p>
        </p:txBody>
      </p:sp>
      <p:sp>
        <p:nvSpPr>
          <p:cNvPr id="14" name="Rectangle 1">
            <a:extLst>
              <a:ext uri="{FF2B5EF4-FFF2-40B4-BE49-F238E27FC236}">
                <a16:creationId xmlns:a16="http://schemas.microsoft.com/office/drawing/2014/main" id="{873B3349-178F-C5F6-26F3-DA338C8E76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17515" y="4339131"/>
            <a:ext cx="11979291" cy="35086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L" altLang="es-CL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rlow Bold"/>
              </a:rPr>
              <a:t>Desarrollar una página web que brinde a los padres información clara y transparente sobre los conductores y el estado del vehículo, garantizando la seguridad de los niños. Además, permitirá a los padres seguir en tiempo real la ubicación del furgón escolar, asegurando un transporte confiable y seguro para sus hijos.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s-CL" altLang="es-CL" dirty="0">
              <a:latin typeface="Barlow Bold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L" altLang="es-C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Barlow Bold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s-CL" altLang="es-CL" dirty="0">
              <a:latin typeface="Barlow Bold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L" altLang="es-C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Barlow Bold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s-CL" altLang="es-CL" dirty="0">
              <a:latin typeface="Barlow Bold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L" altLang="es-C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Barlow Bold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L" altLang="es-C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Barlow Bo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3249216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Objetivo General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58309" y="4286844"/>
            <a:ext cx="7627382" cy="19334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Mejorar la seguridad del transporte escolar a través de una plataforma que proporciona información transparente y control en tiempo real.</a:t>
            </a:r>
            <a:endParaRPr lang="en-US" sz="17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87" y="0"/>
            <a:ext cx="4610911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732151" y="656909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Objetivos Específicos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4497179" y="1277539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EEEFF5"/>
          </a:solidFill>
          <a:ln/>
          <a:effectLst>
            <a:outerShdw blurRad="53340" dist="26670" dir="13500000" algn="bl" rotWithShape="0">
              <a:srgbClr val="FFFFFF">
                <a:alpha val="70000"/>
              </a:srgbClr>
            </a:outerShdw>
          </a:effectLst>
        </p:spPr>
        <p:txBody>
          <a:bodyPr/>
          <a:lstStyle/>
          <a:p>
            <a:endParaRPr lang="es-CL"/>
          </a:p>
        </p:txBody>
      </p:sp>
      <p:sp>
        <p:nvSpPr>
          <p:cNvPr id="5" name="Text 2"/>
          <p:cNvSpPr/>
          <p:nvPr/>
        </p:nvSpPr>
        <p:spPr>
          <a:xfrm>
            <a:off x="3958285" y="1715514"/>
            <a:ext cx="121087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4292175" y="1606361"/>
            <a:ext cx="4277021" cy="9338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s-ES" sz="2000" b="1" dirty="0">
                <a:latin typeface="Barlow Bold"/>
              </a:rPr>
              <a:t>Aumentar la transparencia de los conductores</a:t>
            </a:r>
            <a:endParaRPr lang="es-ES" sz="2000" dirty="0">
              <a:latin typeface="Barlow Bold"/>
            </a:endParaRPr>
          </a:p>
        </p:txBody>
      </p:sp>
      <p:sp>
        <p:nvSpPr>
          <p:cNvPr id="9" name="Text 6"/>
          <p:cNvSpPr/>
          <p:nvPr/>
        </p:nvSpPr>
        <p:spPr>
          <a:xfrm>
            <a:off x="10314623" y="3240286"/>
            <a:ext cx="191572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9843180" y="1521260"/>
            <a:ext cx="4622388" cy="13810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Barlow Bold"/>
                <a:ea typeface="Barlow Bold" pitchFamily="34" charset="-122"/>
                <a:cs typeface="Barlow Bold" pitchFamily="34" charset="-120"/>
              </a:rPr>
              <a:t>2  </a:t>
            </a:r>
            <a:r>
              <a:rPr lang="es-ES" sz="2000" b="1" dirty="0"/>
              <a:t>Asegurar la seguridad y cumplimiento normativo de los vehículos</a:t>
            </a:r>
            <a:endParaRPr lang="en-US" sz="2000" b="1" dirty="0">
              <a:latin typeface="Barlow Bold"/>
            </a:endParaRPr>
          </a:p>
        </p:txBody>
      </p:sp>
      <p:sp>
        <p:nvSpPr>
          <p:cNvPr id="12" name="Shape 9"/>
          <p:cNvSpPr/>
          <p:nvPr/>
        </p:nvSpPr>
        <p:spPr>
          <a:xfrm>
            <a:off x="4906856" y="5230416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EEEFF5"/>
          </a:solidFill>
          <a:ln/>
          <a:effectLst>
            <a:outerShdw blurRad="53340" dist="26670" dir="13500000" algn="bl" rotWithShape="0">
              <a:srgbClr val="FFFFFF">
                <a:alpha val="70000"/>
              </a:srgbClr>
            </a:outerShdw>
          </a:effectLst>
        </p:spPr>
        <p:txBody>
          <a:bodyPr/>
          <a:lstStyle/>
          <a:p>
            <a:endParaRPr lang="es-CL"/>
          </a:p>
        </p:txBody>
      </p:sp>
      <p:sp>
        <p:nvSpPr>
          <p:cNvPr id="13" name="Text 10"/>
          <p:cNvSpPr/>
          <p:nvPr/>
        </p:nvSpPr>
        <p:spPr>
          <a:xfrm>
            <a:off x="4596765" y="4771599"/>
            <a:ext cx="184666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4906856" y="4749747"/>
            <a:ext cx="3062168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es-ES" sz="2000" b="1" dirty="0">
                <a:latin typeface="Barlow Bold"/>
              </a:rPr>
              <a:t>Mejorar el seguimiento en tiempo real</a:t>
            </a:r>
            <a:r>
              <a:rPr lang="es-ES" sz="2000" dirty="0">
                <a:latin typeface="Barlow Bold"/>
              </a:rPr>
              <a:t>:</a:t>
            </a:r>
          </a:p>
        </p:txBody>
      </p:sp>
      <p:sp>
        <p:nvSpPr>
          <p:cNvPr id="16" name="Rectangle 1">
            <a:extLst>
              <a:ext uri="{FF2B5EF4-FFF2-40B4-BE49-F238E27FC236}">
                <a16:creationId xmlns:a16="http://schemas.microsoft.com/office/drawing/2014/main" id="{F1F155DE-FE16-4D7F-F208-009D0F7079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49708" y="1842807"/>
            <a:ext cx="4990810" cy="18466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L" altLang="es-C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s-CL" altLang="es-CL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rlow Bold"/>
              </a:rPr>
              <a:t>Garantizar que todos los conductores tengan su perfil con licencia de conducir y certificado de </a:t>
            </a:r>
            <a:r>
              <a:rPr kumimoji="0" lang="es-CL" altLang="es-CL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rlow Bold"/>
              </a:rPr>
              <a:t>r</a:t>
            </a:r>
            <a:r>
              <a:rPr lang="es-CL" sz="1600" dirty="0">
                <a:latin typeface="Barlow Bold"/>
              </a:rPr>
              <a:t>egistro de Inhabilidades para trabajar con menores. </a:t>
            </a:r>
            <a:r>
              <a:rPr kumimoji="0" lang="es-CL" altLang="es-CL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rlow Bold"/>
              </a:rPr>
              <a:t>actualizada.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s-CL" altLang="es-CL" sz="16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Barlow Bold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s-CL" altLang="es-CL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rlow Bold"/>
              </a:rPr>
              <a:t>Asegurar la actualización semestral de la </a:t>
            </a:r>
            <a:r>
              <a:rPr kumimoji="0" lang="es-CL" altLang="es-CL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rlow Bold"/>
              </a:rPr>
              <a:t>documentación del 90% de los conductores. </a:t>
            </a:r>
          </a:p>
        </p:txBody>
      </p:sp>
      <p:sp>
        <p:nvSpPr>
          <p:cNvPr id="19" name="Rectangle 4">
            <a:extLst>
              <a:ext uri="{FF2B5EF4-FFF2-40B4-BE49-F238E27FC236}">
                <a16:creationId xmlns:a16="http://schemas.microsoft.com/office/drawing/2014/main" id="{13E05C8C-4685-129C-8807-44AC03D9D0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89988" y="2046766"/>
            <a:ext cx="4990810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L" altLang="es-C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s-CL" altLang="es-CL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rlow Bold"/>
              </a:rPr>
              <a:t>Registrar todos los vehículos con revisión técnica, seguros y permisos vigentes.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s-CL" altLang="es-C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Barlow Bold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s-CL" altLang="es-CL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rlow Bold"/>
              </a:rPr>
              <a:t>Mantener la documentación al día en al menos el 95% de los vehículos durante el primer año. </a:t>
            </a:r>
          </a:p>
        </p:txBody>
      </p:sp>
      <p:sp>
        <p:nvSpPr>
          <p:cNvPr id="20" name="Rectangle 5">
            <a:extLst>
              <a:ext uri="{FF2B5EF4-FFF2-40B4-BE49-F238E27FC236}">
                <a16:creationId xmlns:a16="http://schemas.microsoft.com/office/drawing/2014/main" id="{7F76F89A-41F0-815B-BADF-BD362DA1BB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26055" y="4847462"/>
            <a:ext cx="7002867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L" altLang="es-C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s-CL" altLang="es-CL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rlow Bold"/>
              </a:rPr>
              <a:t>Implementar geolocalización para que los apoderados monitoreen el furgón sin interrupciones.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s-CL" altLang="es-C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Barlow Bold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s-CL" altLang="es-CL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rlow Bold"/>
              </a:rPr>
              <a:t>Reducir a menos de 10 segundos la actualización de la ubicación para el 90% de los usuarios. 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09754" y="208842"/>
            <a:ext cx="5851208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Alcance y Limitaciones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2288413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Alcance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0149865" y="1951441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Limitaciones</a:t>
            </a:r>
            <a:endParaRPr lang="en-US" sz="2200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1BAF3A10-BEB5-6F08-DFD0-E4CA39120578}"/>
              </a:ext>
            </a:extLst>
          </p:cNvPr>
          <p:cNvSpPr txBox="1"/>
          <p:nvPr/>
        </p:nvSpPr>
        <p:spPr>
          <a:xfrm>
            <a:off x="510139" y="2768797"/>
            <a:ext cx="712991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800" b="1" dirty="0">
                <a:latin typeface="Barlow Bold"/>
              </a:rPr>
              <a:t>El sistema</a:t>
            </a:r>
          </a:p>
          <a:p>
            <a:r>
              <a:rPr lang="es-ES" sz="1800" dirty="0">
                <a:latin typeface="Barlow Bold"/>
              </a:rPr>
              <a:t>Brindará información sobre conductores y furgones.</a:t>
            </a:r>
          </a:p>
          <a:p>
            <a:r>
              <a:rPr lang="es-ES" sz="1800" dirty="0">
                <a:latin typeface="Barlow Bold"/>
              </a:rPr>
              <a:t>Permitir el seguimiento en tiempo real de los furgones.</a:t>
            </a:r>
          </a:p>
          <a:p>
            <a:r>
              <a:rPr lang="es-ES" dirty="0">
                <a:latin typeface="Barlow Bold"/>
              </a:rPr>
              <a:t>F</a:t>
            </a:r>
            <a:r>
              <a:rPr lang="es-ES" sz="1800" dirty="0">
                <a:latin typeface="Barlow Bold"/>
              </a:rPr>
              <a:t>acilitará la gestión de alumnos y su vinculación con conductores.</a:t>
            </a:r>
          </a:p>
          <a:p>
            <a:r>
              <a:rPr lang="es-ES" sz="1800" dirty="0">
                <a:latin typeface="Barlow Bold"/>
              </a:rPr>
              <a:t>Ofrecerá una herramienta de comunicación directa entre apoderados y conductores.</a:t>
            </a:r>
          </a:p>
          <a:p>
            <a:pPr>
              <a:buFont typeface="Arial" panose="020B0604020202020204" pitchFamily="34" charset="0"/>
              <a:buChar char="•"/>
            </a:pPr>
            <a:endParaRPr lang="es-ES" sz="1800" dirty="0">
              <a:latin typeface="Barlow Bold"/>
            </a:endParaRPr>
          </a:p>
          <a:p>
            <a:pPr>
              <a:buFont typeface="Arial" panose="020B0604020202020204" pitchFamily="34" charset="0"/>
              <a:buChar char="•"/>
            </a:pPr>
            <a:endParaRPr lang="es-ES" sz="1800" dirty="0">
              <a:latin typeface="Barlow Bold"/>
            </a:endParaRPr>
          </a:p>
          <a:p>
            <a:r>
              <a:rPr lang="es-ES" b="1" dirty="0">
                <a:latin typeface="Barlow Bold"/>
              </a:rPr>
              <a:t>S</a:t>
            </a:r>
            <a:r>
              <a:rPr lang="es-ES" sz="1800" b="1" dirty="0">
                <a:latin typeface="Barlow Bold"/>
              </a:rPr>
              <a:t>e entregará</a:t>
            </a:r>
          </a:p>
          <a:p>
            <a:r>
              <a:rPr lang="es-ES" sz="1800" dirty="0">
                <a:latin typeface="Barlow Bold"/>
              </a:rPr>
              <a:t>Plataforma web funcional para conductores y apoderados.</a:t>
            </a:r>
          </a:p>
          <a:p>
            <a:r>
              <a:rPr lang="es-ES" sz="1800" dirty="0">
                <a:latin typeface="Barlow Bold"/>
              </a:rPr>
              <a:t>Módulos principales: Gestión de usuarios, control de documentos.</a:t>
            </a:r>
          </a:p>
          <a:p>
            <a:r>
              <a:rPr lang="es-ES" sz="1800" dirty="0">
                <a:latin typeface="Barlow Bold"/>
              </a:rPr>
              <a:t>seguimiento, gestión de rutas , </a:t>
            </a:r>
            <a:r>
              <a:rPr lang="es-ES" sz="1800" dirty="0" err="1">
                <a:latin typeface="Barlow Bold"/>
              </a:rPr>
              <a:t>gesiton</a:t>
            </a:r>
            <a:r>
              <a:rPr lang="es-ES" sz="1800" dirty="0">
                <a:latin typeface="Barlow Bold"/>
              </a:rPr>
              <a:t> de alumnos , mensajería.</a:t>
            </a:r>
          </a:p>
          <a:p>
            <a:r>
              <a:rPr lang="es-ES" sz="1800" dirty="0">
                <a:latin typeface="Barlow Bold"/>
              </a:rPr>
              <a:t>Base de datos segura con toda la información de usuarios, alumnos, conductores y vehículos.</a:t>
            </a:r>
          </a:p>
          <a:p>
            <a:endParaRPr lang="es-CL" dirty="0"/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2B0EC520-02AF-A3D6-77C4-23AC120D3E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87602" y="3184295"/>
            <a:ext cx="5628399" cy="341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s-CL" altLang="es-CL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rlow Bold"/>
              </a:rPr>
              <a:t>Solo versión web</a:t>
            </a:r>
            <a:r>
              <a:rPr kumimoji="0" lang="es-CL" altLang="es-CL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rlow Bold"/>
              </a:rPr>
              <a:t>: El sistema estará disponible solo como plataforma web, sin versión móvil (Android o iOS).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s-CL" altLang="es-CL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rlow Bold"/>
              </a:rPr>
              <a:t>Sin predicción de tráfico</a:t>
            </a:r>
            <a:r>
              <a:rPr kumimoji="0" lang="es-CL" altLang="es-CL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rlow Bold"/>
              </a:rPr>
              <a:t>: No ofrecerá información en tiempo real sobre atascos ni condiciones del tráfico.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s-CL" altLang="es-C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Barlow Bold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s-CL" altLang="es-CL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rlow Bold"/>
              </a:rPr>
              <a:t>Sin pagos en línea</a:t>
            </a:r>
            <a:r>
              <a:rPr kumimoji="0" lang="es-CL" altLang="es-CL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rlow Bold"/>
              </a:rPr>
              <a:t>: No se integrará un sistema de pagos entre apoderados y conductores.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s-CL" altLang="es-C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Barlow Bold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s-CL" altLang="es-CL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rlow Bold"/>
              </a:rPr>
              <a:t>Sin modificación de rutas</a:t>
            </a:r>
            <a:r>
              <a:rPr kumimoji="0" lang="es-CL" altLang="es-CL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rlow Bold"/>
              </a:rPr>
              <a:t>: Los apoderados podrán ver las rutas, pero no podrán modificarlas ni asignar conductores. 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19488" y="0"/>
            <a:ext cx="4610911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739140"/>
            <a:ext cx="5856923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1067991" y="1776770"/>
            <a:ext cx="30480" cy="5713690"/>
          </a:xfrm>
          <a:prstGeom prst="roundRect">
            <a:avLst>
              <a:gd name="adj" fmla="val 639750"/>
            </a:avLst>
          </a:prstGeom>
          <a:solidFill>
            <a:srgbClr val="C1C3D0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5" name="Shape 2"/>
          <p:cNvSpPr/>
          <p:nvPr/>
        </p:nvSpPr>
        <p:spPr>
          <a:xfrm>
            <a:off x="1296472" y="2248972"/>
            <a:ext cx="758309" cy="30480"/>
          </a:xfrm>
          <a:prstGeom prst="roundRect">
            <a:avLst>
              <a:gd name="adj" fmla="val 639750"/>
            </a:avLst>
          </a:prstGeom>
          <a:solidFill>
            <a:srgbClr val="C1C3D0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6" name="Shape 3"/>
          <p:cNvSpPr/>
          <p:nvPr/>
        </p:nvSpPr>
        <p:spPr>
          <a:xfrm>
            <a:off x="839510" y="2020491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EEEFF5"/>
          </a:solidFill>
          <a:ln/>
          <a:effectLst>
            <a:outerShdw blurRad="53340" dist="26670" dir="13500000" algn="bl" rotWithShape="0">
              <a:srgbClr val="FFFFFF">
                <a:alpha val="70000"/>
              </a:srgbClr>
            </a:outerShdw>
          </a:effectLst>
        </p:spPr>
        <p:txBody>
          <a:bodyPr/>
          <a:lstStyle/>
          <a:p>
            <a:endParaRPr lang="es-CL"/>
          </a:p>
        </p:txBody>
      </p:sp>
      <p:sp>
        <p:nvSpPr>
          <p:cNvPr id="7" name="Text 4"/>
          <p:cNvSpPr/>
          <p:nvPr/>
        </p:nvSpPr>
        <p:spPr>
          <a:xfrm>
            <a:off x="1022628" y="2093119"/>
            <a:ext cx="121087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2274808" y="1993344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s-CL" sz="2400" b="1" dirty="0"/>
              <a:t>Flexibilidad y Adaptabilidad</a:t>
            </a:r>
            <a:r>
              <a:rPr lang="es-CL" sz="2400" dirty="0"/>
              <a:t>: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2274808" y="2479477"/>
            <a:ext cx="6110883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s-ES" sz="1600" dirty="0"/>
              <a:t>Permite realizar ajustes rápidos durante el desarrollo, </a:t>
            </a:r>
          </a:p>
          <a:p>
            <a:pPr marL="0" indent="0" algn="l">
              <a:lnSpc>
                <a:spcPts val="2700"/>
              </a:lnSpc>
              <a:buNone/>
            </a:pPr>
            <a:r>
              <a:rPr lang="es-ES" sz="1600" dirty="0"/>
              <a:t>adaptándose a cambios o nuevos requerimientos.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1296472" y="3731538"/>
            <a:ext cx="758309" cy="30480"/>
          </a:xfrm>
          <a:prstGeom prst="roundRect">
            <a:avLst>
              <a:gd name="adj" fmla="val 639750"/>
            </a:avLst>
          </a:prstGeom>
          <a:solidFill>
            <a:srgbClr val="C1C3D0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11" name="Shape 8"/>
          <p:cNvSpPr/>
          <p:nvPr/>
        </p:nvSpPr>
        <p:spPr>
          <a:xfrm>
            <a:off x="839510" y="3503057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EEEFF5"/>
          </a:solidFill>
          <a:ln/>
          <a:effectLst>
            <a:outerShdw blurRad="53340" dist="26670" dir="13500000" algn="bl" rotWithShape="0">
              <a:srgbClr val="FFFFFF">
                <a:alpha val="70000"/>
              </a:srgbClr>
            </a:outerShdw>
          </a:effectLst>
        </p:spPr>
        <p:txBody>
          <a:bodyPr/>
          <a:lstStyle/>
          <a:p>
            <a:endParaRPr lang="es-CL"/>
          </a:p>
        </p:txBody>
      </p:sp>
      <p:sp>
        <p:nvSpPr>
          <p:cNvPr id="12" name="Text 9"/>
          <p:cNvSpPr/>
          <p:nvPr/>
        </p:nvSpPr>
        <p:spPr>
          <a:xfrm>
            <a:off x="987385" y="3575685"/>
            <a:ext cx="191572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2</a:t>
            </a:r>
            <a:endParaRPr lang="en-US" sz="2650" dirty="0"/>
          </a:p>
        </p:txBody>
      </p:sp>
      <p:sp>
        <p:nvSpPr>
          <p:cNvPr id="13" name="Text 10"/>
          <p:cNvSpPr/>
          <p:nvPr/>
        </p:nvSpPr>
        <p:spPr>
          <a:xfrm>
            <a:off x="2274808" y="3475911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s-CL" sz="2400" b="1" dirty="0"/>
              <a:t>Entregas frecuentes</a:t>
            </a:r>
            <a:endParaRPr lang="en-US" sz="2200" b="1" dirty="0"/>
          </a:p>
        </p:txBody>
      </p:sp>
      <p:sp>
        <p:nvSpPr>
          <p:cNvPr id="14" name="Text 11"/>
          <p:cNvSpPr/>
          <p:nvPr/>
        </p:nvSpPr>
        <p:spPr>
          <a:xfrm>
            <a:off x="2274808" y="3962042"/>
            <a:ext cx="6110883" cy="9964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s-ES" sz="1600" dirty="0"/>
              <a:t>Al dividir el proyecto en </a:t>
            </a:r>
            <a:r>
              <a:rPr lang="es-ES" sz="1600" dirty="0" err="1"/>
              <a:t>sprints</a:t>
            </a:r>
            <a:r>
              <a:rPr lang="es-ES" sz="1600" dirty="0"/>
              <a:t> (ciclos cortos de trabajo), </a:t>
            </a:r>
          </a:p>
          <a:p>
            <a:pPr marL="0" indent="0" algn="l">
              <a:lnSpc>
                <a:spcPts val="2700"/>
              </a:lnSpc>
              <a:buNone/>
            </a:pPr>
            <a:r>
              <a:rPr lang="es-ES" sz="1600" dirty="0"/>
              <a:t>se entregan resultados funcionales de forma regular.</a:t>
            </a:r>
            <a:endParaRPr lang="en-US" sz="1700" dirty="0"/>
          </a:p>
        </p:txBody>
      </p:sp>
      <p:sp>
        <p:nvSpPr>
          <p:cNvPr id="15" name="Shape 12"/>
          <p:cNvSpPr/>
          <p:nvPr/>
        </p:nvSpPr>
        <p:spPr>
          <a:xfrm>
            <a:off x="1296472" y="5214104"/>
            <a:ext cx="758309" cy="30480"/>
          </a:xfrm>
          <a:prstGeom prst="roundRect">
            <a:avLst>
              <a:gd name="adj" fmla="val 639750"/>
            </a:avLst>
          </a:prstGeom>
          <a:solidFill>
            <a:srgbClr val="C1C3D0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16" name="Shape 13"/>
          <p:cNvSpPr/>
          <p:nvPr/>
        </p:nvSpPr>
        <p:spPr>
          <a:xfrm>
            <a:off x="839510" y="4985623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EEEFF5"/>
          </a:solidFill>
          <a:ln/>
          <a:effectLst>
            <a:outerShdw blurRad="53340" dist="26670" dir="13500000" algn="bl" rotWithShape="0">
              <a:srgbClr val="FFFFFF">
                <a:alpha val="70000"/>
              </a:srgbClr>
            </a:outerShdw>
          </a:effectLst>
        </p:spPr>
        <p:txBody>
          <a:bodyPr/>
          <a:lstStyle/>
          <a:p>
            <a:endParaRPr lang="es-CL"/>
          </a:p>
        </p:txBody>
      </p:sp>
      <p:sp>
        <p:nvSpPr>
          <p:cNvPr id="17" name="Text 14"/>
          <p:cNvSpPr/>
          <p:nvPr/>
        </p:nvSpPr>
        <p:spPr>
          <a:xfrm>
            <a:off x="990838" y="5058251"/>
            <a:ext cx="184666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3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2274808" y="495847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s-CL" sz="2400" b="1" dirty="0"/>
              <a:t>Evaluación constante</a:t>
            </a:r>
            <a:endParaRPr lang="en-US" sz="2200" b="1" dirty="0"/>
          </a:p>
        </p:txBody>
      </p:sp>
      <p:sp>
        <p:nvSpPr>
          <p:cNvPr id="19" name="Text 16"/>
          <p:cNvSpPr/>
          <p:nvPr/>
        </p:nvSpPr>
        <p:spPr>
          <a:xfrm>
            <a:off x="2274808" y="5444609"/>
            <a:ext cx="6110883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s-ES" sz="1600" dirty="0"/>
              <a:t>Facilita el monitoreo del progreso y la detección temprana de problemas.</a:t>
            </a:r>
            <a:endParaRPr lang="en-US" sz="1700" dirty="0"/>
          </a:p>
        </p:txBody>
      </p:sp>
      <p:sp>
        <p:nvSpPr>
          <p:cNvPr id="20" name="Shape 17"/>
          <p:cNvSpPr/>
          <p:nvPr/>
        </p:nvSpPr>
        <p:spPr>
          <a:xfrm>
            <a:off x="1296472" y="6696670"/>
            <a:ext cx="758309" cy="30480"/>
          </a:xfrm>
          <a:prstGeom prst="roundRect">
            <a:avLst>
              <a:gd name="adj" fmla="val 639750"/>
            </a:avLst>
          </a:prstGeom>
          <a:solidFill>
            <a:srgbClr val="C1C3D0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21" name="Shape 18"/>
          <p:cNvSpPr/>
          <p:nvPr/>
        </p:nvSpPr>
        <p:spPr>
          <a:xfrm>
            <a:off x="839510" y="6468189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EEEFF5"/>
          </a:solidFill>
          <a:ln/>
          <a:effectLst>
            <a:outerShdw blurRad="53340" dist="26670" dir="13500000" algn="bl" rotWithShape="0">
              <a:srgbClr val="FFFFFF">
                <a:alpha val="70000"/>
              </a:srgbClr>
            </a:outerShdw>
          </a:effectLst>
        </p:spPr>
        <p:txBody>
          <a:bodyPr/>
          <a:lstStyle/>
          <a:p>
            <a:endParaRPr lang="es-CL"/>
          </a:p>
        </p:txBody>
      </p:sp>
      <p:sp>
        <p:nvSpPr>
          <p:cNvPr id="22" name="Text 19"/>
          <p:cNvSpPr/>
          <p:nvPr/>
        </p:nvSpPr>
        <p:spPr>
          <a:xfrm>
            <a:off x="979765" y="6540818"/>
            <a:ext cx="206931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4</a:t>
            </a:r>
            <a:endParaRPr lang="en-US" sz="2650" dirty="0"/>
          </a:p>
        </p:txBody>
      </p:sp>
      <p:sp>
        <p:nvSpPr>
          <p:cNvPr id="23" name="Text 20"/>
          <p:cNvSpPr/>
          <p:nvPr/>
        </p:nvSpPr>
        <p:spPr>
          <a:xfrm>
            <a:off x="2274808" y="6441043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s-CL" sz="2400" b="1" dirty="0"/>
              <a:t>Mejora continua</a:t>
            </a:r>
            <a:r>
              <a:rPr lang="es-CL" sz="2400" dirty="0"/>
              <a:t>: </a:t>
            </a:r>
            <a:endParaRPr lang="en-US" sz="2200" dirty="0"/>
          </a:p>
        </p:txBody>
      </p:sp>
      <p:sp>
        <p:nvSpPr>
          <p:cNvPr id="24" name="Text 21"/>
          <p:cNvSpPr/>
          <p:nvPr/>
        </p:nvSpPr>
        <p:spPr>
          <a:xfrm>
            <a:off x="2274808" y="6927175"/>
            <a:ext cx="6110883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s-ES" sz="1600" dirty="0"/>
              <a:t>Fomenta la revisión constante para optimizar procesos y resultados.</a:t>
            </a:r>
            <a:endParaRPr lang="en-US" sz="1700" dirty="0"/>
          </a:p>
        </p:txBody>
      </p:sp>
      <p:sp>
        <p:nvSpPr>
          <p:cNvPr id="25" name="Text 0">
            <a:extLst>
              <a:ext uri="{FF2B5EF4-FFF2-40B4-BE49-F238E27FC236}">
                <a16:creationId xmlns:a16="http://schemas.microsoft.com/office/drawing/2014/main" id="{4F03C69F-0CF1-E839-10E2-EA443265D584}"/>
              </a:ext>
            </a:extLst>
          </p:cNvPr>
          <p:cNvSpPr/>
          <p:nvPr/>
        </p:nvSpPr>
        <p:spPr>
          <a:xfrm>
            <a:off x="2859825" y="112038"/>
            <a:ext cx="5856923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Metodología de Trabajo</a:t>
            </a:r>
            <a:endParaRPr lang="en-US" sz="4450" dirty="0"/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E007E8FA-88AB-F8E4-0855-6BD9AB011EAF}"/>
              </a:ext>
            </a:extLst>
          </p:cNvPr>
          <p:cNvSpPr txBox="1"/>
          <p:nvPr/>
        </p:nvSpPr>
        <p:spPr>
          <a:xfrm>
            <a:off x="873468" y="1083623"/>
            <a:ext cx="73152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latin typeface="Barlow Bold"/>
              </a:rPr>
              <a:t>Se eligió la metodología Scrum para este proyecto debido a su enfoque ágil y flexible, lo cual es ideal para el desarrollo de sistemas web. </a:t>
            </a:r>
            <a:endParaRPr lang="es-CL" dirty="0">
              <a:latin typeface="Barlow Bol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960C8A92-836D-69EE-E067-756DD937829E}"/>
              </a:ext>
            </a:extLst>
          </p:cNvPr>
          <p:cNvSpPr/>
          <p:nvPr/>
        </p:nvSpPr>
        <p:spPr>
          <a:xfrm>
            <a:off x="6192458" y="250017"/>
            <a:ext cx="5856923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dirty="0" err="1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Cronograma</a:t>
            </a:r>
            <a:endParaRPr lang="en-US" sz="4450" dirty="0"/>
          </a:p>
        </p:txBody>
      </p:sp>
      <p:pic>
        <p:nvPicPr>
          <p:cNvPr id="4" name="Imagen 3" descr="Interfaz de usuario gráfica, Tabla, Excel&#10;&#10;Descripción generada automáticamente">
            <a:extLst>
              <a:ext uri="{FF2B5EF4-FFF2-40B4-BE49-F238E27FC236}">
                <a16:creationId xmlns:a16="http://schemas.microsoft.com/office/drawing/2014/main" id="{7A79412D-6654-BEB7-8251-F761611F4A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542" y="1319349"/>
            <a:ext cx="13679316" cy="6660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9732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31CCCEA4-CF84-1D33-2771-51A6457E3EEE}"/>
              </a:ext>
            </a:extLst>
          </p:cNvPr>
          <p:cNvSpPr/>
          <p:nvPr/>
        </p:nvSpPr>
        <p:spPr>
          <a:xfrm>
            <a:off x="6192458" y="250017"/>
            <a:ext cx="5856923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dirty="0" err="1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Cronograma</a:t>
            </a:r>
            <a:endParaRPr lang="en-US" sz="4450" dirty="0"/>
          </a:p>
        </p:txBody>
      </p:sp>
      <p:pic>
        <p:nvPicPr>
          <p:cNvPr id="4" name="Imagen 3" descr="Interfaz de usuario gráfica, Aplicación, Tabla&#10;&#10;Descripción generada automáticamente">
            <a:extLst>
              <a:ext uri="{FF2B5EF4-FFF2-40B4-BE49-F238E27FC236}">
                <a16:creationId xmlns:a16="http://schemas.microsoft.com/office/drawing/2014/main" id="{1F49645D-8DEE-4BEB-D96E-60DFE929DF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902" y="1267098"/>
            <a:ext cx="12788537" cy="6315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2713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243</TotalTime>
  <Words>838</Words>
  <Application>Microsoft Office PowerPoint</Application>
  <PresentationFormat>Personalizado</PresentationFormat>
  <Paragraphs>125</Paragraphs>
  <Slides>15</Slides>
  <Notes>10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15</vt:i4>
      </vt:variant>
    </vt:vector>
  </HeadingPairs>
  <TitlesOfParts>
    <vt:vector size="20" baseType="lpstr">
      <vt:lpstr>Montserrat Bold</vt:lpstr>
      <vt:lpstr>Barlow Bold</vt:lpstr>
      <vt:lpstr>Montserrat</vt:lpstr>
      <vt:lpstr>Arial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SU HELEN SCHMIDT CISTERNAS</cp:lastModifiedBy>
  <cp:revision>2</cp:revision>
  <dcterms:created xsi:type="dcterms:W3CDTF">2024-12-07T22:21:27Z</dcterms:created>
  <dcterms:modified xsi:type="dcterms:W3CDTF">2024-12-08T02:26:13Z</dcterms:modified>
</cp:coreProperties>
</file>